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59" r:id="rId5"/>
    <p:sldId id="260" r:id="rId6"/>
    <p:sldId id="261" r:id="rId7"/>
    <p:sldId id="265" r:id="rId8"/>
    <p:sldId id="266" r:id="rId9"/>
    <p:sldId id="267" r:id="rId10"/>
    <p:sldId id="262" r:id="rId11"/>
    <p:sldId id="264" r:id="rId12"/>
    <p:sldId id="269" r:id="rId13"/>
    <p:sldId id="25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vesti-ua.net/uploads/posts/2014-11/1416915442_5.jpg" TargetMode="External"/><Relationship Id="rId3" Type="http://schemas.openxmlformats.org/officeDocument/2006/relationships/hyperlink" Target="https://tengrinews.kz/userdata/news/2011/news_195908/photo_26047.jpg" TargetMode="External"/><Relationship Id="rId7" Type="http://schemas.openxmlformats.org/officeDocument/2006/relationships/hyperlink" Target="http://www.saroblnews.ru/files/pages/27792/1382347748general_pages_i27792_rodstvenniki_terroristov_rublem_otvetyat_za_sovershennyi_terakt.jpg" TargetMode="External"/><Relationship Id="rId2" Type="http://schemas.openxmlformats.org/officeDocument/2006/relationships/hyperlink" Target="http://nashesilino.ru/upload/iblock/c48/c48b6fefcfcc994bf10629be6739760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38.media.tumblr.com/tumblr_m6ukdvKndX1qdkicj.jpg" TargetMode="External"/><Relationship Id="rId5" Type="http://schemas.openxmlformats.org/officeDocument/2006/relationships/hyperlink" Target="http://vistanews.ru/uploads/posts/2015-12/1450149642_saudovsk.jpg" TargetMode="External"/><Relationship Id="rId4" Type="http://schemas.openxmlformats.org/officeDocument/2006/relationships/hyperlink" Target="https://pbs.twimg.com/media/CWQ-_9WWIAA12fN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ihi.ru/pics/2014/11/20/6216.jpg" TargetMode="External"/><Relationship Id="rId3" Type="http://schemas.openxmlformats.org/officeDocument/2006/relationships/hyperlink" Target="http://www.newsru.co.il/pict/id/large/613189_20130909235942.gif" TargetMode="External"/><Relationship Id="rId7" Type="http://schemas.openxmlformats.org/officeDocument/2006/relationships/hyperlink" Target="http://www.vestikavkaza.ru/upload/iblock/917/Boevik.jpg" TargetMode="External"/><Relationship Id="rId2" Type="http://schemas.openxmlformats.org/officeDocument/2006/relationships/hyperlink" Target="http://simg.sputnik.ru/?key=45374f7ba159a319607e25b6f127861a2347f9f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splt.ru/netcat_files/userfiles2/Livan600.jpg" TargetMode="External"/><Relationship Id="rId5" Type="http://schemas.openxmlformats.org/officeDocument/2006/relationships/hyperlink" Target="http://dayevents.ru/uploads/fb40cab022f7_BF59/defusable_clock_hqroom_ru_1.jpg" TargetMode="External"/><Relationship Id="rId4" Type="http://schemas.openxmlformats.org/officeDocument/2006/relationships/hyperlink" Target="http://rusplt.ru/netcat_files/news/337099347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48b6fefcfcc994bf10629be673976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49801"/>
            <a:ext cx="7653808" cy="56442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9928" y="609329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01.02.2024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403648" y="404664"/>
            <a:ext cx="5976664" cy="5760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ВОПРОСЫ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400" b="1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980728"/>
            <a:ext cx="9144000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1.Как с латинского переводится слово «террор»?</a:t>
            </a:r>
          </a:p>
          <a:p>
            <a:pPr marL="457200" lvl="0" indent="-457200">
              <a:lnSpc>
                <a:spcPct val="80000"/>
              </a:lnSpc>
              <a:spcBef>
                <a:spcPct val="20000"/>
              </a:spcBef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Каким бизнесом занимаются террористы, кроме совершения терактов?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Что необходимо делать при звуках стрельбы?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Кого по возможности можно попросить террористов отпустить…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При вашем освобождении, когда можно покидать помещение?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Как нужно дышать при применении газа?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63688" y="332656"/>
            <a:ext cx="5338936" cy="64849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Ответы: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sng" strike="noStrike" kern="1200" cap="none" spc="0" normalizeH="0" baseline="0" noProof="0" dirty="0" smtClean="0">
              <a:ln>
                <a:noFill/>
              </a:ln>
              <a:solidFill>
                <a:srgbClr val="F9180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80728"/>
            <a:ext cx="7920880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1.Страх, ужас.</a:t>
            </a:r>
          </a:p>
          <a:p>
            <a:pPr marL="457200" lvl="0" indent="-457200">
              <a:lnSpc>
                <a:spcPct val="90000"/>
              </a:lnSpc>
              <a:spcBef>
                <a:spcPct val="20000"/>
              </a:spcBef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Торговля наркотиками, оружием, людьми и т.д.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Лечь на пол.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Больных и детей.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После приказа.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Поверхностно через плотную ткань.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CWQ-_9WWIAA12f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17713"/>
            <a:ext cx="4608512" cy="6137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547664" y="332656"/>
            <a:ext cx="5976664" cy="5760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Источники изображений:</a:t>
            </a:r>
            <a:r>
              <a:rPr kumimoji="0" lang="ru-RU" sz="32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400" b="1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1124744"/>
            <a:ext cx="842493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arn-CL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http://nashesilino.ru/upload/iblock/c48/c48b6fefcfcc994bf10629be67397605.jpg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arn-CL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https://tengrinews.kz/userdata/news/2011/news_195908/photo_26047.jpg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arn-CL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https://pbs.twimg.com/media/CWQ-_9WWIAA12fN.jpg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arn-CL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http://vistanews.ru/uploads/posts/2015-12/1450149642_saudovsk.jpg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arn-CL" sz="2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https://38.media.tumblr.com/tumblr_m6ukdvKndX1qdkicj.jpg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arn-CL" sz="2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http://www.saroblnews.ru/files/pages/27792/1382347748general_pages_i27792_rodstvenniki_terroristov_rublem_otvetyat_za_sovershennyi_terakt.jpg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arn-CL" sz="2400" dirty="0" smtClean="0">
                <a:hlinkClick r:id="rId8"/>
              </a:rPr>
              <a:t>http://vesti-ua.net/uploads/posts/2014-11/1416915442_5.jpg</a:t>
            </a:r>
            <a:endParaRPr lang="ru-RU" sz="2400" dirty="0" smtClean="0"/>
          </a:p>
          <a:p>
            <a:pPr marL="342900" indent="-342900">
              <a:buFont typeface="Wingdings" pitchFamily="2" charset="2"/>
              <a:buChar char="q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 smtClean="0"/>
          </a:p>
          <a:p>
            <a:pPr marL="342900" indent="-342900">
              <a:buFont typeface="Wingdings" pitchFamily="2" charset="2"/>
              <a:buChar char="q"/>
            </a:pPr>
            <a:endParaRPr lang="ru-RU" dirty="0" smtClean="0"/>
          </a:p>
          <a:p>
            <a:pPr marL="342900" indent="-342900">
              <a:buFont typeface="Wingdings" pitchFamily="2" charset="2"/>
              <a:buChar char="q"/>
            </a:pPr>
            <a:endParaRPr lang="ru-RU" dirty="0" smtClean="0"/>
          </a:p>
          <a:p>
            <a:pPr marL="342900" indent="-342900">
              <a:buFont typeface="Wingdings" pitchFamily="2" charset="2"/>
              <a:buChar char="q"/>
            </a:pPr>
            <a:endParaRPr lang="ru-RU" dirty="0" smtClean="0"/>
          </a:p>
          <a:p>
            <a:pPr marL="342900" indent="-342900">
              <a:buFont typeface="Wingdings" pitchFamily="2" charset="2"/>
              <a:buChar char="q"/>
            </a:pPr>
            <a:endParaRPr lang="ru-RU" dirty="0" smtClean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547664" y="332656"/>
            <a:ext cx="5976664" cy="5760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Источники изображений:</a:t>
            </a:r>
            <a:r>
              <a:rPr kumimoji="0" lang="ru-RU" sz="32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400" b="1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67544" y="1124744"/>
            <a:ext cx="8064896" cy="6073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arn-CL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http://simg.sputnik.ru/?key=45374f7ba159a319607e25b6f127861a2347f9f0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arn-CL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http://www.newsru.co.il/pict/id/large/613189_20130909235942.gif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arn-CL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http://rusplt.ru/netcat_files/news/3370993470.jpg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arn-CL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http://dayevents.ru/uploads/fb40cab022f7_BF59/defusable_clock_hqroom_ru_1.jpg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arn-CL" sz="2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http://rusplt.ru/netcat_files/userfiles2/Livan600.jpg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arn-CL" sz="2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http://www.vestikavkaza.ru/upload/iblock/917/Boevik.jpg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arn-CL" sz="24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http://www.stihi.ru/pics/2014/11/20/6216.jpg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endParaRPr lang="ru-RU" dirty="0" smtClean="0"/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51480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</a:rPr>
              <a:t>Терроризм (от латинского TERROR – страх, ужас)</a:t>
            </a:r>
            <a:r>
              <a:rPr lang="ru-RU" sz="2400" dirty="0" smtClean="0">
                <a:latin typeface="Times New Roman" pitchFamily="18" charset="0"/>
              </a:rPr>
              <a:t> – насильственные действия преступных лиц с целью подрыва существующей власти, осложнения международных отношений, политических и экономических вымогательств у государств и корпораций.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8864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такое терроризм?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hoto_26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077072"/>
            <a:ext cx="4104456" cy="2503718"/>
          </a:xfrm>
          <a:prstGeom prst="rect">
            <a:avLst/>
          </a:prstGeom>
        </p:spPr>
      </p:pic>
      <p:pic>
        <p:nvPicPr>
          <p:cNvPr id="5" name="Рисунок 4" descr="tumblr_m6ukdvKndX1qdkic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077072"/>
            <a:ext cx="3528392" cy="2632180"/>
          </a:xfrm>
          <a:prstGeom prst="rect">
            <a:avLst/>
          </a:prstGeom>
        </p:spPr>
      </p:pic>
      <p:pic>
        <p:nvPicPr>
          <p:cNvPr id="6" name="Рисунок 5" descr="1450149642_saudovs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692696"/>
            <a:ext cx="3824081" cy="257817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88640"/>
            <a:ext cx="8316416" cy="5667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Каким стал современный терроризм?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4391472" y="836712"/>
            <a:ext cx="4752528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Он перестал быть индивидуальным и стал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массовым, каждый из нас теперь может быть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подвергнут атакам террористов. Цель террористов сегодня – масштабные разрушения с максимальным количеством жертв, которые приведут к значительному резонансу в СМИ, спровоцируют напряженность человеческого сообщества, а значит, повлияют на политику государств.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Livan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4644517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2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1052736"/>
            <a:ext cx="3888432" cy="23123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39952" y="1052736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взрывы объектов, магазинов, мероприятий, зданий, транспорта, мостов;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захват заложников;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стрельба и убийства людей;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поджоги;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отравления;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эпидемии;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техногенные катастрофы (экологические катастрофы);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угрозы осуществления теракта, которые не несут материальных и человеческих жертв, а служат массовому устрашению.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188640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Часто используемые методы террористов: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382347748general_pages_i27792_rodstvenniki_terroristov_rublem_otvetyat_za_sovershennyi_terak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789040"/>
            <a:ext cx="3895515" cy="237626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oev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3720" y="980728"/>
            <a:ext cx="2520280" cy="384042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8640"/>
            <a:ext cx="85324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8080"/>
              </a:buClr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ДЕЙСТВИЯ ПРИ ЗАХВАТЕ В ЗАЛОЖНИКИ: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856357"/>
            <a:ext cx="70922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ПАНИКУЙТЕ, ВАША ЦЕЛЬ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ОСТАТЬСЯ В ЖИВЫХ;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ПЫТАЙТЕСЬ БЕЖАТЬ, ЕСЛИ НЕТ ПОЛНОЙ УВЕРЕННОСТИ;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РАСПОЛАГАЙТЕСЬ ПОДАЛЬШЕ ОТ ДВЕРЕЙ, ОКОН И ПРЕСТУПНИКОВ;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СОВЕРШЕНИЕ ЛЮБЫХ ДЕЙСТВИЙ (СЕСТЬ, ВСТАТЬ, ПОПИТЬ, ПОЕСТЬ, СХОДИТЬ В ТУАЛЕТ) СПРАШИВАЙТЕ РАЗРЕШЕНИЕ;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 РАЗДУМИЙ И СОПРОТИВЛЕНИЯ ОТДАВАЙТЕ СВОИ ВЕЩИ, ЕСЛИ ЭТОГО ТРЕБУЮТ ТЕРРОРИСТЫ;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640"/>
            <a:ext cx="85324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8080"/>
              </a:buClr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ДЕЙСТВИЯ ПРИ ЗАХВАТЕ В ЗАЛОЖНИКИ:</a:t>
            </a:r>
          </a:p>
        </p:txBody>
      </p:sp>
      <p:pic>
        <p:nvPicPr>
          <p:cNvPr id="5" name="Рисунок 4" descr="Boev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79512" y="1772816"/>
            <a:ext cx="2520280" cy="38404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55776" y="1268760"/>
            <a:ext cx="65882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ОБРАЩЕНИИ С ПРЕСТУПНИКАМИ ИЗБЕГАЙТЕ ПРЕЗРИТЕЛЬГО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ВЫЗЫВАЮЩЕГО ТОНА И ПОВЕДЕНИЯ;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ИЗБЕГАЙТЕ ПРЯМОГО ЗРИТЕЛЬНОГО КОНТАКТА С ПРЕСТУПНИКАМИ, РАЗГОВАРИВАЙТЕ СПОКОЙНО, ОТВЕЧАЙТЕ КРАТКО;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ВАС ДОПРАШИВАЮТ, СОБЛЮДАЙТЕ ОСТОРОЖНОСТЬ В ГОСУДАРСТВЕННЫХ И ЛИЧНЫХ ВОПРОСАХ, КОНТРОЛИРУЙТЕ ОТВЕТЫ, КОТОРЫЕ МОГУТ ПОВРЕДИТЬ ВАМ И ДРУГИМ ЛЮДЯМ.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13189_2013090923594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5064"/>
            <a:ext cx="2939818" cy="2204864"/>
          </a:xfrm>
          <a:prstGeom prst="rect">
            <a:avLst/>
          </a:prstGeom>
        </p:spPr>
      </p:pic>
      <p:pic>
        <p:nvPicPr>
          <p:cNvPr id="5" name="Рисунок 4" descr="defusable_clock_hqroom_ru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268760"/>
            <a:ext cx="2868683" cy="24482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55776" y="1340768"/>
            <a:ext cx="64087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трогать, не подходить, не передвигать обнаруженный подозрительный предмет! Не курить, воздерживаться от использования средств радиосвязи, в том числе и мобильных, вблизи данного предмета.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Немедленно сообщить об обнаружении подозрительного предмета в правоохранительные органы по телефонам: 01 или 02; начальнику караула или начальнику смены.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Зафиксировать время и место обнаружения.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Освободить от людей опасную зону в радиусе не менее 100 метров.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60648"/>
            <a:ext cx="92890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Действия при обнаружении подозрительного предмета: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1628800"/>
            <a:ext cx="51480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Необходимо обеспечить (помочь обеспечить) организованную эвакуацию людей с территории, прилегающей к опасной зоне.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Дождаться прибытия представителей правоохранительных органов, указать место расположения подозрительного предмета, время и обстоятельства его обнаружения.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Далее действовать по указанию представителей правоохранительных органов.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188640"/>
            <a:ext cx="92890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Действия при обнаружении подозрительного предмета:</a:t>
            </a:r>
          </a:p>
          <a:p>
            <a:endParaRPr lang="ru-RU" dirty="0"/>
          </a:p>
        </p:txBody>
      </p:sp>
      <p:pic>
        <p:nvPicPr>
          <p:cNvPr id="6" name="Рисунок 5" descr="загруженно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3646126" cy="27363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79912" y="9087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возможности обеспечить охрану подозрительного предмета и опасной зоны.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19872" y="1268760"/>
            <a:ext cx="572412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 сообщать об угрозе взрыва никому, кроме тех, кому необходимо знать о случившемся, чтобы не создавать панику.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Выделить необходимое количество персонала для осуществления осмотра объекта и проинструктировать его о правилах поведения (на что обращать внимание при обнаружении опасных предметов или опасностей).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Проинструктировать персонал о том, что запрещается принимать на хранение от посторонних лиц какие-либо предметы и вещи.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Быть готовым описать внешний вид предмета, похожего на взрывное устройство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8640"/>
            <a:ext cx="92890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Действия при обнаружении подозрительного предмета: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1416915442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49080"/>
            <a:ext cx="3275856" cy="2483123"/>
          </a:xfrm>
          <a:prstGeom prst="rect">
            <a:avLst/>
          </a:prstGeom>
        </p:spPr>
      </p:pic>
      <p:pic>
        <p:nvPicPr>
          <p:cNvPr id="7" name="Рисунок 6" descr="33709934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3275856" cy="2456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668</Words>
  <Application>Microsoft Office PowerPoint</Application>
  <PresentationFormat>Экран (4:3)</PresentationFormat>
  <Paragraphs>97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Жека</dc:creator>
  <cp:lastModifiedBy>User</cp:lastModifiedBy>
  <cp:revision>20</cp:revision>
  <dcterms:created xsi:type="dcterms:W3CDTF">2016-09-02T16:59:53Z</dcterms:created>
  <dcterms:modified xsi:type="dcterms:W3CDTF">2024-02-02T03:54:06Z</dcterms:modified>
</cp:coreProperties>
</file>